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9" r:id="rId1"/>
  </p:sldMasterIdLst>
  <p:notesMasterIdLst>
    <p:notesMasterId r:id="rId15"/>
  </p:notesMasterIdLst>
  <p:handoutMasterIdLst>
    <p:handoutMasterId r:id="rId16"/>
  </p:handoutMasterIdLst>
  <p:sldIdLst>
    <p:sldId id="256" r:id="rId2"/>
    <p:sldId id="296" r:id="rId3"/>
    <p:sldId id="258" r:id="rId4"/>
    <p:sldId id="297" r:id="rId5"/>
    <p:sldId id="292" r:id="rId6"/>
    <p:sldId id="293" r:id="rId7"/>
    <p:sldId id="295" r:id="rId8"/>
    <p:sldId id="283" r:id="rId9"/>
    <p:sldId id="272" r:id="rId10"/>
    <p:sldId id="294" r:id="rId11"/>
    <p:sldId id="286" r:id="rId12"/>
    <p:sldId id="271" r:id="rId13"/>
    <p:sldId id="291" r:id="rId14"/>
  </p:sldIdLst>
  <p:sldSz cx="9144000" cy="6858000" type="screen4x3"/>
  <p:notesSz cx="6791325" cy="99218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0C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63"/>
    <p:restoredTop sz="92276"/>
  </p:normalViewPr>
  <p:slideViewPr>
    <p:cSldViewPr>
      <p:cViewPr varScale="1">
        <p:scale>
          <a:sx n="67" d="100"/>
          <a:sy n="67" d="100"/>
        </p:scale>
        <p:origin x="186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322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tr-TR"/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6513" y="0"/>
            <a:ext cx="294322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tr-TR"/>
          </a:p>
        </p:txBody>
      </p:sp>
      <p:sp>
        <p:nvSpPr>
          <p:cNvPr id="59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3400"/>
            <a:ext cx="294322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tr-TR"/>
          </a:p>
        </p:txBody>
      </p:sp>
      <p:sp>
        <p:nvSpPr>
          <p:cNvPr id="59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6513" y="9423400"/>
            <a:ext cx="294322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0D4F1B0-D2C4-4F48-9BEB-08097A5B9FC0}" type="slidenum">
              <a:rPr lang="tr-TR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58581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tiff>
</file>

<file path=ppt/media/image11.png>
</file>

<file path=ppt/media/image12.jpeg>
</file>

<file path=ppt/media/image13.jpeg>
</file>

<file path=ppt/media/image2.jpeg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322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6513" y="0"/>
            <a:ext cx="294322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655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5988" y="744538"/>
            <a:ext cx="4959350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55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3288"/>
            <a:ext cx="5432425" cy="446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55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3400"/>
            <a:ext cx="294322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55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6513" y="9423400"/>
            <a:ext cx="294322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72DD250-53B3-4E73-82FE-2380F51AB960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3701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748F3BB-039E-4649-9381-B6C9378B66FF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110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E1E47C-9A8A-4AC6-A775-A0246C2D03C5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44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2DD250-53B3-4E73-82FE-2380F51AB960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232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7C7AA1-C04C-4D0C-B385-1F52D322BC0C}" type="slidenum">
              <a:rPr lang="tr-TR"/>
              <a:pPr/>
              <a:t>8</a:t>
            </a:fld>
            <a:endParaRPr lang="tr-TR"/>
          </a:p>
        </p:txBody>
      </p:sp>
      <p:sp>
        <p:nvSpPr>
          <p:cNvPr id="155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5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81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CA8B-7AEB-434D-AF2E-EC10C4A4DBFA}" type="slidenum">
              <a:rPr lang="en-US"/>
              <a:pPr/>
              <a:t>9</a:t>
            </a:fld>
            <a:endParaRPr lang="en-US" dirty="0"/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128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2DD250-53B3-4E73-82FE-2380F51AB96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18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804330-F227-4FFF-A445-CCD6BA3FC5A6}" type="slidenum">
              <a:rPr lang="en-US"/>
              <a:pPr/>
              <a:t>12</a:t>
            </a:fld>
            <a:endParaRPr lang="en-US" dirty="0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263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73E72FE-239D-44F8-AFF9-F547E3E653FE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C6354-1CE2-43A7-B5F5-6CCDB32D241D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17222AF0-6109-4CE7-AA6D-F5A8CBD9D476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_Blank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609600" y="381000"/>
            <a:ext cx="8153400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0" y="6324600"/>
            <a:ext cx="533400" cy="244476"/>
          </a:xfrm>
        </p:spPr>
        <p:txBody>
          <a:bodyPr/>
          <a:lstStyle/>
          <a:p>
            <a:fld id="{F078F07E-6C6F-4D71-A429-8ED8C540A3C0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tr-T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_Blank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78F07E-6C6F-4D71-A429-8ED8C540A3C0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609600" y="381000"/>
            <a:ext cx="8153400" cy="571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_Blue_Blank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78F07E-6C6F-4D71-A429-8ED8C540A3C0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609600" y="381000"/>
            <a:ext cx="8153400" cy="571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190453D-6428-4134-8253-260FE4CDF7A5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8DD8BE6B-0698-43B8-82A9-1B7136A93337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tr-T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endParaRPr lang="tr-T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75650C97-A83B-4DE3-9576-CE1B4FD9B052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endParaRPr lang="tr-TR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FADA764B-2373-4A8D-BA5C-D445A7B155C2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tr-TR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5B291B7-775F-4B06-A60F-A10BDFDCA14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426D06-C661-4935-8FE7-B64EBA93DB4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78F07E-6C6F-4D71-A429-8ED8C540A3C0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endParaRPr lang="tr-T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90F1DF7E-D2E1-4C7C-A620-3680A65154B9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tr-T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F078F07E-6C6F-4D71-A429-8ED8C540A3C0}" type="slidenum">
              <a:rPr lang="tr-TR" smtClean="0"/>
              <a:pPr/>
              <a:t>‹#›</a:t>
            </a:fld>
            <a:endParaRPr 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362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0886"/>
            <a:ext cx="9144000" cy="6858000"/>
          </a:xfrm>
          <a:prstGeom prst="rect">
            <a:avLst/>
          </a:prstGeom>
        </p:spPr>
      </p:pic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19200" y="1828800"/>
            <a:ext cx="4169229" cy="2416628"/>
          </a:xfrm>
          <a:solidFill>
            <a:schemeClr val="tx1">
              <a:alpha val="73000"/>
            </a:schemeClr>
          </a:solidFill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BUS101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      </a:t>
            </a:r>
            <a:b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Cambria" charset="0"/>
                <a:ea typeface="Cambria" charset="0"/>
                <a:cs typeface="Cambria" charset="0"/>
              </a:rPr>
            </a:br>
            <a:r>
              <a:rPr lang="en-US" sz="4000" dirty="0">
                <a:solidFill>
                  <a:schemeClr val="bg1">
                    <a:lumMod val="95000"/>
                    <a:lumOff val="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Account</a:t>
            </a:r>
            <a:r>
              <a:rPr lang="tr-TR" sz="4000" dirty="0">
                <a:solidFill>
                  <a:schemeClr val="bg1">
                    <a:lumMod val="95000"/>
                    <a:lumOff val="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I</a:t>
            </a:r>
            <a:r>
              <a:rPr lang="en-US" sz="4000" dirty="0">
                <a:solidFill>
                  <a:schemeClr val="bg1">
                    <a:lumMod val="95000"/>
                    <a:lumOff val="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ng</a:t>
            </a:r>
            <a:r>
              <a:rPr lang="tr-TR" sz="4000" dirty="0">
                <a:solidFill>
                  <a:schemeClr val="bg1">
                    <a:lumMod val="95000"/>
                    <a:lumOff val="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 - INTRO </a:t>
            </a:r>
            <a:endParaRPr lang="en-US" sz="4000" dirty="0">
              <a:solidFill>
                <a:schemeClr val="bg1">
                  <a:lumMod val="95000"/>
                  <a:lumOff val="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30086" y="4234542"/>
            <a:ext cx="2743200" cy="685800"/>
          </a:xfrm>
        </p:spPr>
        <p:txBody>
          <a:bodyPr/>
          <a:lstStyle/>
          <a:p>
            <a:r>
              <a:rPr lang="tr-TR" dirty="0" err="1">
                <a:solidFill>
                  <a:schemeClr val="bg1">
                    <a:lumMod val="95000"/>
                    <a:lumOff val="5000"/>
                  </a:schemeClr>
                </a:solidFill>
                <a:latin typeface="Georgia" charset="0"/>
                <a:ea typeface="Georgia" charset="0"/>
                <a:cs typeface="Georgia" charset="0"/>
              </a:rPr>
              <a:t>Oct</a:t>
            </a:r>
            <a:r>
              <a:rPr lang="tr-TR" dirty="0">
                <a:solidFill>
                  <a:schemeClr val="bg1">
                    <a:lumMod val="95000"/>
                    <a:lumOff val="5000"/>
                  </a:schemeClr>
                </a:solidFill>
                <a:latin typeface="Georgia" charset="0"/>
                <a:ea typeface="Georgia" charset="0"/>
                <a:cs typeface="Georgia" charset="0"/>
              </a:rPr>
              <a:t>. 4-6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Georgia" charset="0"/>
                <a:ea typeface="Georgia" charset="0"/>
                <a:cs typeface="Georgia" charset="0"/>
              </a:rPr>
              <a:t>2017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029200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dirty="0">
                <a:latin typeface="Cambria Math" charset="0"/>
                <a:ea typeface="Cambria Math" charset="0"/>
                <a:cs typeface="Cambria Math" charset="0"/>
              </a:rPr>
              <a:t>How many units do we need to sell to cover our fixed costs?</a:t>
            </a:r>
          </a:p>
          <a:p>
            <a:pPr>
              <a:buFont typeface="Wingdings" charset="2"/>
              <a:buChar char="Ø"/>
            </a:pP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buFont typeface="Wingdings" charset="2"/>
              <a:buChar char="Ø"/>
            </a:pPr>
            <a:r>
              <a:rPr lang="en-US" b="1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</a:rPr>
              <a:t>Break-Even Point: </a:t>
            </a:r>
            <a:r>
              <a:rPr lang="en-US" dirty="0">
                <a:latin typeface="Cambria Math" charset="0"/>
                <a:ea typeface="Cambria Math" charset="0"/>
                <a:cs typeface="Cambria Math" charset="0"/>
              </a:rPr>
              <a:t>The point of balance between making either a profit or a loss for a given period.*</a:t>
            </a:r>
          </a:p>
          <a:p>
            <a:pPr>
              <a:buFont typeface="Wingdings" charset="2"/>
              <a:buChar char="Ø"/>
            </a:pPr>
            <a:r>
              <a:rPr lang="en-US" dirty="0">
                <a:latin typeface="Cambria Math" charset="0"/>
                <a:ea typeface="Cambria Math" charset="0"/>
                <a:cs typeface="Cambria Math" charset="0"/>
              </a:rPr>
              <a:t>* </a:t>
            </a:r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In terms of sales volume</a:t>
            </a:r>
          </a:p>
          <a:p>
            <a:pPr>
              <a:buFont typeface="Wingdings" charset="2"/>
              <a:buChar char="Ø"/>
            </a:pPr>
            <a:endParaRPr lang="en-US" i="1" dirty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buFont typeface="Wingdings" charset="2"/>
              <a:buChar char="Ø"/>
            </a:pPr>
            <a:r>
              <a:rPr lang="en-US" dirty="0">
                <a:latin typeface="Cambria Math" charset="0"/>
                <a:ea typeface="Cambria Math" charset="0"/>
                <a:cs typeface="Cambria Math" charset="0"/>
              </a:rPr>
              <a:t>Total Fixed Cost / Contribution Margin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85800" y="303393"/>
            <a:ext cx="91440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Break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Even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Point</a:t>
            </a:r>
            <a:endParaRPr lang="en-US" sz="3600" dirty="0">
              <a:solidFill>
                <a:srgbClr val="00206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28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rgbClr val="0070C0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685800" y="304800"/>
            <a:ext cx="7620000" cy="4343400"/>
          </a:xfrm>
        </p:spPr>
        <p:txBody>
          <a:bodyPr>
            <a:noAutofit/>
          </a:bodyPr>
          <a:lstStyle/>
          <a:p>
            <a:pPr marL="0" algn="ctr">
              <a:buNone/>
            </a:pPr>
            <a:r>
              <a:rPr lang="en-US" sz="9700" i="1" dirty="0">
                <a:solidFill>
                  <a:srgbClr val="002060"/>
                </a:solidFill>
                <a:latin typeface="Cambria Math" charset="0"/>
                <a:ea typeface="Cambria Math" charset="0"/>
                <a:cs typeface="Cambria Math" charset="0"/>
              </a:rPr>
              <a:t>What does it </a:t>
            </a:r>
          </a:p>
          <a:p>
            <a:pPr marL="0" algn="ctr">
              <a:buNone/>
            </a:pPr>
            <a:r>
              <a:rPr lang="en-US" sz="7200" i="1" dirty="0">
                <a:solidFill>
                  <a:srgbClr val="002060"/>
                </a:solidFill>
                <a:latin typeface="Cambria Math" charset="0"/>
                <a:ea typeface="Cambria Math" charset="0"/>
                <a:cs typeface="Cambria Math" charset="0"/>
              </a:rPr>
              <a:t>take to become a </a:t>
            </a:r>
          </a:p>
          <a:p>
            <a:pPr marL="0" algn="ctr">
              <a:buNone/>
            </a:pPr>
            <a:r>
              <a:rPr lang="en-US" sz="9600" b="1" i="1" dirty="0" err="1">
                <a:solidFill>
                  <a:srgbClr val="002060"/>
                </a:solidFill>
                <a:latin typeface="Cambria Math" charset="0"/>
                <a:ea typeface="Cambria Math" charset="0"/>
                <a:cs typeface="Cambria Math" charset="0"/>
              </a:rPr>
              <a:t>Boza</a:t>
            </a:r>
            <a:r>
              <a:rPr lang="en-US" sz="9600" b="1" i="1" dirty="0">
                <a:solidFill>
                  <a:srgbClr val="002060"/>
                </a:solidFill>
                <a:latin typeface="Cambria Math" charset="0"/>
                <a:ea typeface="Cambria Math" charset="0"/>
                <a:cs typeface="Cambria Math" charset="0"/>
              </a:rPr>
              <a:t> Man?</a:t>
            </a:r>
            <a:endParaRPr lang="en-US" sz="6000" b="1" i="1" dirty="0">
              <a:solidFill>
                <a:srgbClr val="002060"/>
              </a:solidFill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4953000"/>
            <a:ext cx="2377440" cy="1485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4953000"/>
            <a:ext cx="1981200" cy="14859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2060"/>
                </a:solidFill>
                <a:latin typeface="Cambria Math" charset="0"/>
                <a:ea typeface="Cambria Math" charset="0"/>
                <a:cs typeface="Cambria Math" charset="0"/>
              </a:rPr>
              <a:t>The Boza Man’s Business Plan</a:t>
            </a:r>
            <a:endParaRPr lang="tr-TR" dirty="0">
              <a:solidFill>
                <a:srgbClr val="002060"/>
              </a:solidFill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5120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Clr>
                <a:srgbClr val="C00000"/>
              </a:buClr>
            </a:pPr>
            <a:r>
              <a:rPr lang="en-US" i="1" dirty="0">
                <a:latin typeface="Georgia" charset="0"/>
                <a:ea typeface="Georgia" charset="0"/>
                <a:cs typeface="Georgia" charset="0"/>
              </a:rPr>
              <a:t>What do I need to be a Boza Man?</a:t>
            </a:r>
          </a:p>
          <a:p>
            <a:pPr lvl="1">
              <a:buClr>
                <a:srgbClr val="C00000"/>
              </a:buClr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Leasing of Boza Backpack Vessel</a:t>
            </a:r>
          </a:p>
          <a:p>
            <a:pPr lvl="1">
              <a:buClr>
                <a:srgbClr val="C00000"/>
              </a:buClr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Bulgur Wheat</a:t>
            </a:r>
          </a:p>
          <a:p>
            <a:pPr lvl="1">
              <a:buClr>
                <a:srgbClr val="C00000"/>
              </a:buClr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Spices (vanilla, cinnamon, sugar)</a:t>
            </a:r>
          </a:p>
          <a:p>
            <a:pPr lvl="1">
              <a:buClr>
                <a:srgbClr val="C00000"/>
              </a:buClr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Leasing of Ottoman Costume</a:t>
            </a:r>
          </a:p>
          <a:p>
            <a:pPr lvl="1">
              <a:buClr>
                <a:srgbClr val="C00000"/>
              </a:buClr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Yogurt</a:t>
            </a:r>
          </a:p>
          <a:p>
            <a:pPr lvl="1">
              <a:buClr>
                <a:srgbClr val="C00000"/>
              </a:buClr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Water </a:t>
            </a:r>
          </a:p>
          <a:p>
            <a:pPr lvl="1">
              <a:buClr>
                <a:srgbClr val="C00000"/>
              </a:buClr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Paper cups</a:t>
            </a:r>
          </a:p>
          <a:p>
            <a:r>
              <a:rPr lang="en-US" dirty="0">
                <a:latin typeface="Georgia" charset="0"/>
                <a:ea typeface="Georgia" charset="0"/>
                <a:cs typeface="Georgia" charset="0"/>
              </a:rPr>
              <a:t>Which are my </a:t>
            </a:r>
            <a:r>
              <a:rPr lang="en-US" sz="3600" b="1" dirty="0">
                <a:latin typeface="Georgia" charset="0"/>
                <a:ea typeface="Georgia" charset="0"/>
                <a:cs typeface="Georgia" charset="0"/>
              </a:rPr>
              <a:t>fixed costs</a:t>
            </a:r>
            <a:r>
              <a:rPr lang="en-US" dirty="0">
                <a:latin typeface="Georgia" charset="0"/>
                <a:ea typeface="Georgia" charset="0"/>
                <a:cs typeface="Georgia" charset="0"/>
              </a:rPr>
              <a:t>?</a:t>
            </a:r>
          </a:p>
          <a:p>
            <a:r>
              <a:rPr lang="en-US" dirty="0">
                <a:latin typeface="Georgia" charset="0"/>
                <a:ea typeface="Georgia" charset="0"/>
                <a:cs typeface="Georgia" charset="0"/>
              </a:rPr>
              <a:t>Which are my </a:t>
            </a:r>
            <a:r>
              <a:rPr lang="en-US" sz="3600" b="1" dirty="0">
                <a:latin typeface="Georgia" charset="0"/>
                <a:ea typeface="Georgia" charset="0"/>
                <a:cs typeface="Georgia" charset="0"/>
              </a:rPr>
              <a:t>variable costs</a:t>
            </a:r>
            <a:r>
              <a:rPr lang="en-US" dirty="0">
                <a:latin typeface="Georgia" charset="0"/>
                <a:ea typeface="Georgia" charset="0"/>
                <a:cs typeface="Georgia" charset="0"/>
              </a:rPr>
              <a:t>?</a:t>
            </a:r>
            <a:endParaRPr lang="tr-TR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867400" y="2362200"/>
            <a:ext cx="2895600" cy="4176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1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1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1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1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1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1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1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12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12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>
                <a:solidFill>
                  <a:srgbClr val="002060"/>
                </a:solidFill>
                <a:latin typeface="Cambria Math" charset="0"/>
                <a:ea typeface="Cambria Math" charset="0"/>
                <a:cs typeface="Cambria Math" charset="0"/>
              </a:rPr>
              <a:t>Practice</a:t>
            </a:r>
            <a:r>
              <a:rPr lang="tr-TR" dirty="0">
                <a:solidFill>
                  <a:srgbClr val="002060"/>
                </a:solidFill>
                <a:latin typeface="Cambria Math" charset="0"/>
                <a:ea typeface="Cambria Math" charset="0"/>
                <a:cs typeface="Cambria Math" charset="0"/>
              </a:rPr>
              <a:t> Time! </a:t>
            </a:r>
            <a:r>
              <a:rPr lang="tr-TR" dirty="0">
                <a:solidFill>
                  <a:srgbClr val="002060"/>
                </a:solidFill>
                <a:latin typeface="Cambria Math" charset="0"/>
                <a:ea typeface="Cambria Math" charset="0"/>
                <a:cs typeface="Cambria Math" charset="0"/>
                <a:sym typeface="Wingdings"/>
              </a:rPr>
              <a:t></a:t>
            </a:r>
            <a:endParaRPr lang="tr-TR" dirty="0">
              <a:solidFill>
                <a:srgbClr val="002060"/>
              </a:solidFill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latin typeface="Cambria Math" charset="0"/>
                <a:ea typeface="Cambria Math" charset="0"/>
                <a:cs typeface="Cambria Math" charset="0"/>
              </a:rPr>
              <a:t>Lets take a look at ‘Boza Man’ and ‘‘Macuncu’’</a:t>
            </a:r>
          </a:p>
          <a:p>
            <a:r>
              <a:rPr lang="en-US" dirty="0">
                <a:latin typeface="Cambria Math" charset="0"/>
                <a:ea typeface="Cambria Math" charset="0"/>
                <a:cs typeface="Cambria Math" charset="0"/>
              </a:rPr>
              <a:t>Also we could help out the OzU Store</a:t>
            </a:r>
          </a:p>
        </p:txBody>
      </p:sp>
      <p:pic>
        <p:nvPicPr>
          <p:cNvPr id="4" name="Picture 3" descr="http://www.masasandalyekiralama.com/macuncu_kiralama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3" t="4405" r="6452" b="2331"/>
          <a:stretch/>
        </p:blipFill>
        <p:spPr bwMode="auto">
          <a:xfrm>
            <a:off x="762000" y="3276600"/>
            <a:ext cx="2419350" cy="30003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759" y="3276600"/>
            <a:ext cx="3771901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951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-32657" y="4648200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mbria Math" charset="0"/>
                <a:ea typeface="Cambria Math" charset="0"/>
                <a:cs typeface="Cambria Math" charset="0"/>
              </a:rPr>
              <a:t>It is announced</a:t>
            </a:r>
            <a:r>
              <a:rPr lang="is-IS" sz="3200" dirty="0">
                <a:latin typeface="Cambria Math" charset="0"/>
                <a:ea typeface="Cambria Math" charset="0"/>
                <a:cs typeface="Cambria Math" charset="0"/>
              </a:rPr>
              <a:t>!</a:t>
            </a:r>
          </a:p>
          <a:p>
            <a:pPr algn="ctr"/>
            <a:r>
              <a:rPr lang="is-IS" sz="3200" dirty="0">
                <a:latin typeface="Cambria Math" charset="0"/>
                <a:ea typeface="Cambria Math" charset="0"/>
                <a:cs typeface="Cambria Math" charset="0"/>
              </a:rPr>
              <a:t>Check times on lms. </a:t>
            </a:r>
            <a:endParaRPr 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443" y="381000"/>
            <a:ext cx="80518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4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805543" y="293914"/>
            <a:ext cx="9144000" cy="9906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Today’s Agenda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838200" y="1676400"/>
            <a:ext cx="8153400" cy="39624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1)Two Important Cost Types: </a:t>
            </a:r>
          </a:p>
          <a:p>
            <a:pPr marL="0" indent="0">
              <a:buNone/>
            </a:pPr>
            <a:r>
              <a:rPr lang="en-US" dirty="0">
                <a:latin typeface="Cambria" charset="0"/>
                <a:ea typeface="Cambria" charset="0"/>
                <a:cs typeface="Cambria" charset="0"/>
              </a:rPr>
              <a:t>	Fixed Costs</a:t>
            </a:r>
          </a:p>
          <a:p>
            <a:pPr marL="0" indent="0">
              <a:buNone/>
            </a:pPr>
            <a:r>
              <a:rPr lang="en-US" dirty="0">
                <a:latin typeface="Cambria" charset="0"/>
                <a:ea typeface="Cambria" charset="0"/>
                <a:cs typeface="Cambria" charset="0"/>
              </a:rPr>
              <a:t>	Variable Costs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2)Fixed Cost Types: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	</a:t>
            </a:r>
            <a:r>
              <a:rPr lang="en-US" dirty="0">
                <a:latin typeface="Cambria" charset="0"/>
                <a:ea typeface="Cambria" charset="0"/>
                <a:cs typeface="Cambria" charset="0"/>
              </a:rPr>
              <a:t>Direct Fixed Cost</a:t>
            </a:r>
          </a:p>
          <a:p>
            <a:pPr marL="0" indent="0">
              <a:buNone/>
            </a:pPr>
            <a:r>
              <a:rPr lang="en-US" dirty="0">
                <a:latin typeface="Cambria" charset="0"/>
                <a:ea typeface="Cambria" charset="0"/>
                <a:cs typeface="Cambria" charset="0"/>
              </a:rPr>
              <a:t>	Indirect Fixed Cost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3)Initial Investment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3)Contribution Margin</a:t>
            </a:r>
            <a:endParaRPr lang="en-US" dirty="0">
              <a:latin typeface="Cambria" charset="0"/>
              <a:ea typeface="Cambria" charset="0"/>
              <a:cs typeface="Cambria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4)Break-Even Point</a:t>
            </a:r>
          </a:p>
          <a:p>
            <a:pPr marL="0" indent="0">
              <a:buNone/>
            </a:pPr>
            <a:endParaRPr lang="en-US" dirty="0">
              <a:latin typeface="Cambria" charset="0"/>
              <a:ea typeface="Cambria" charset="0"/>
              <a:cs typeface="Cambria" charset="0"/>
            </a:endParaRPr>
          </a:p>
          <a:p>
            <a:pPr marL="0" indent="0">
              <a:buNone/>
            </a:pPr>
            <a:endParaRPr lang="en-US" dirty="0">
              <a:latin typeface="Cambria" charset="0"/>
              <a:ea typeface="Cambria" charset="0"/>
              <a:cs typeface="Cambri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3505200"/>
            <a:ext cx="2734628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58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58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94" b="100000" l="9538" r="8953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14600" y="2286000"/>
            <a:ext cx="3724817" cy="4229100"/>
          </a:xfrm>
          <a:prstGeom prst="rect">
            <a:avLst/>
          </a:prstGeom>
        </p:spPr>
      </p:pic>
      <p:sp>
        <p:nvSpPr>
          <p:cNvPr id="5" name="Cloud Callout 4"/>
          <p:cNvSpPr/>
          <p:nvPr/>
        </p:nvSpPr>
        <p:spPr>
          <a:xfrm>
            <a:off x="5257800" y="1219200"/>
            <a:ext cx="3200400" cy="2019300"/>
          </a:xfrm>
          <a:prstGeom prst="cloudCallout">
            <a:avLst>
              <a:gd name="adj1" fmla="val -40561"/>
              <a:gd name="adj2" fmla="val 6843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Is it fixed?</a:t>
            </a:r>
          </a:p>
        </p:txBody>
      </p:sp>
      <p:sp>
        <p:nvSpPr>
          <p:cNvPr id="7" name="Cloud Callout 6"/>
          <p:cNvSpPr/>
          <p:nvPr/>
        </p:nvSpPr>
        <p:spPr>
          <a:xfrm flipH="1">
            <a:off x="1295400" y="1333500"/>
            <a:ext cx="2438400" cy="1905000"/>
          </a:xfrm>
          <a:prstGeom prst="cloudCallout">
            <a:avLst>
              <a:gd name="adj1" fmla="val -41369"/>
              <a:gd name="adj2" fmla="val 65929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Is it variable?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805543" y="293914"/>
            <a:ext cx="9144000" cy="9906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We should decide the cost type</a:t>
            </a:r>
            <a:r>
              <a:rPr lang="is-IS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…</a:t>
            </a:r>
            <a:endParaRPr lang="en-US" sz="3600" dirty="0">
              <a:solidFill>
                <a:srgbClr val="00206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79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r>
              <a:rPr lang="en-US" sz="29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Fixed Cost: </a:t>
            </a:r>
            <a:r>
              <a:rPr lang="en-US" sz="2900" dirty="0">
                <a:latin typeface="Cambria" charset="0"/>
                <a:ea typeface="Cambria" charset="0"/>
                <a:cs typeface="Cambria" charset="0"/>
              </a:rPr>
              <a:t>Business expenses </a:t>
            </a:r>
            <a:r>
              <a:rPr lang="en-US" sz="2900" dirty="0">
                <a:latin typeface="Bradley Hand" charset="0"/>
                <a:ea typeface="Bradley Hand" charset="0"/>
                <a:cs typeface="Bradley Hand" charset="0"/>
              </a:rPr>
              <a:t>that are not dependent on</a:t>
            </a:r>
            <a:r>
              <a:rPr lang="en-US" sz="29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900" dirty="0">
                <a:latin typeface="Cambria" charset="0"/>
                <a:ea typeface="Cambria" charset="0"/>
                <a:cs typeface="Cambria" charset="0"/>
              </a:rPr>
              <a:t>the level of goods or services produced by the business for a given period.  (Rent, utilities etc.)</a:t>
            </a:r>
          </a:p>
          <a:p>
            <a:pPr marL="320040" lvl="1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endParaRPr lang="en-US" sz="2900" dirty="0">
              <a:latin typeface="Georgia" charset="0"/>
              <a:ea typeface="Georgia" charset="0"/>
              <a:cs typeface="Georgia" charset="0"/>
            </a:endParaRPr>
          </a:p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r>
              <a:rPr lang="en-US" sz="29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Variable Cost: </a:t>
            </a:r>
            <a:r>
              <a:rPr lang="en-US" sz="2900" dirty="0">
                <a:latin typeface="Cambria" charset="0"/>
                <a:ea typeface="Cambria" charset="0"/>
                <a:cs typeface="Cambria" charset="0"/>
              </a:rPr>
              <a:t>Costs that change in proportion to the good or service that a business produces.  (Raw materials etc.)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805543" y="293914"/>
            <a:ext cx="9144000" cy="990600"/>
          </a:xfrm>
        </p:spPr>
        <p:txBody>
          <a:bodyPr>
            <a:normAutofit/>
          </a:bodyPr>
          <a:lstStyle/>
          <a:p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Fixed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Cost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vs.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Variable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Cost</a:t>
            </a:r>
            <a:endParaRPr lang="en-US" sz="3600" dirty="0">
              <a:solidFill>
                <a:srgbClr val="00206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117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1600200"/>
            <a:ext cx="8610600" cy="4495800"/>
          </a:xfrm>
        </p:spPr>
        <p:txBody>
          <a:bodyPr>
            <a:normAutofit/>
          </a:bodyPr>
          <a:lstStyle/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endParaRPr lang="en-US" sz="2400" b="1" dirty="0">
              <a:solidFill>
                <a:srgbClr val="C00000"/>
              </a:solidFill>
              <a:latin typeface="Cambria" charset="0"/>
              <a:ea typeface="Cambria" charset="0"/>
              <a:cs typeface="Cambria" charset="0"/>
            </a:endParaRPr>
          </a:p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r>
              <a:rPr lang="en-US" sz="2400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Total Fixed Cost = </a:t>
            </a:r>
            <a:r>
              <a:rPr lang="en-US" sz="2400" dirty="0">
                <a:latin typeface="Cambria" charset="0"/>
                <a:ea typeface="Cambria" charset="0"/>
                <a:cs typeface="Cambria" charset="0"/>
              </a:rPr>
              <a:t>Direct Fixed Cost + Indirect Fixed Cost</a:t>
            </a:r>
          </a:p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endParaRPr lang="en-US" sz="2900" dirty="0">
              <a:latin typeface="Cambria" charset="0"/>
              <a:ea typeface="Cambria" charset="0"/>
              <a:cs typeface="Cambria" charset="0"/>
            </a:endParaRPr>
          </a:p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r>
              <a:rPr lang="en-US" sz="2900" u="sng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Direct Fixed Cost:</a:t>
            </a:r>
            <a:r>
              <a:rPr lang="en-US" sz="2900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900" dirty="0">
                <a:latin typeface="Cambria" charset="0"/>
                <a:ea typeface="Cambria" charset="0"/>
                <a:cs typeface="Cambria" charset="0"/>
              </a:rPr>
              <a:t>Rent, maintenance or utility costs for facilities or equipment</a:t>
            </a:r>
          </a:p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endParaRPr lang="en-US" sz="2900" dirty="0">
              <a:latin typeface="Cambria" charset="0"/>
              <a:ea typeface="Cambria" charset="0"/>
              <a:cs typeface="Cambria" charset="0"/>
            </a:endParaRPr>
          </a:p>
          <a:p>
            <a:pPr marL="0" lvl="1" indent="0">
              <a:spcBef>
                <a:spcPts val="700"/>
              </a:spcBef>
              <a:buClr>
                <a:schemeClr val="accent2"/>
              </a:buClr>
              <a:buSzPct val="60000"/>
              <a:buNone/>
            </a:pPr>
            <a:r>
              <a:rPr lang="en-US" sz="2900" u="sng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Indirect Fixed Cost:</a:t>
            </a:r>
            <a:r>
              <a:rPr lang="en-US" sz="2900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900" dirty="0">
                <a:latin typeface="Cambria" charset="0"/>
                <a:ea typeface="Cambria" charset="0"/>
                <a:cs typeface="Cambria" charset="0"/>
              </a:rPr>
              <a:t>Administration, Marketing, Selling and Distribution, R&amp;D etc. </a:t>
            </a:r>
          </a:p>
        </p:txBody>
      </p:sp>
      <p:sp>
        <p:nvSpPr>
          <p:cNvPr id="4" name="Rectangle 3"/>
          <p:cNvSpPr/>
          <p:nvPr/>
        </p:nvSpPr>
        <p:spPr>
          <a:xfrm>
            <a:off x="381000" y="1981200"/>
            <a:ext cx="8385048" cy="609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805543" y="293914"/>
            <a:ext cx="9144000" cy="990600"/>
          </a:xfrm>
        </p:spPr>
        <p:txBody>
          <a:bodyPr>
            <a:normAutofit/>
          </a:bodyPr>
          <a:lstStyle/>
          <a:p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Total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Fixed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Cost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&amp;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Fixed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Cost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Types</a:t>
            </a:r>
            <a:endParaRPr lang="en-US" sz="3600" dirty="0">
              <a:solidFill>
                <a:srgbClr val="00206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4894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.onbesyirmibes.org/image/2012/03/31/26349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76200"/>
            <a:ext cx="6319434" cy="665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677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BBC518CD-09C3-4FC6-A553-8F7B88D4358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2902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52400" y="1665738"/>
            <a:ext cx="8613648" cy="48874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Metal materials like steel and aluminum for the frame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Accessories like reflectors and handlebar grips 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To pay the laborers who put the bikes together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To pay the heating bill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To pay the office receptionist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To pay rent for the office building and factory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To pay advertising and marketing expenses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sz="2400" dirty="0">
                <a:latin typeface="Cambria Math" charset="0"/>
                <a:ea typeface="Cambria Math" charset="0"/>
                <a:cs typeface="Cambria Math" charset="0"/>
              </a:rPr>
              <a:t>To purchase machinery</a:t>
            </a:r>
          </a:p>
        </p:txBody>
      </p:sp>
      <p:sp>
        <p:nvSpPr>
          <p:cNvPr id="7" name="Rectangle 6"/>
          <p:cNvSpPr/>
          <p:nvPr/>
        </p:nvSpPr>
        <p:spPr>
          <a:xfrm>
            <a:off x="7696200" y="3170494"/>
            <a:ext cx="1447800" cy="42493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600" dirty="0">
                <a:latin typeface="Georgia" charset="0"/>
                <a:ea typeface="Georgia" charset="0"/>
                <a:cs typeface="Georgia" charset="0"/>
              </a:rPr>
              <a:t>STEP VARIABLE</a:t>
            </a:r>
            <a:endParaRPr lang="en-US" sz="1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96200" y="2504855"/>
            <a:ext cx="1447800" cy="42493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600" dirty="0">
                <a:latin typeface="Georgia" charset="0"/>
                <a:ea typeface="Georgia" charset="0"/>
                <a:cs typeface="Georgia" charset="0"/>
              </a:rPr>
              <a:t>VARIABLE</a:t>
            </a:r>
            <a:endParaRPr lang="en-US" sz="1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696200" y="3760866"/>
            <a:ext cx="1447800" cy="42493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600" dirty="0">
                <a:latin typeface="Georgia" charset="0"/>
                <a:ea typeface="Georgia" charset="0"/>
                <a:cs typeface="Georgia" charset="0"/>
              </a:rPr>
              <a:t>FIXED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696200" y="4351239"/>
            <a:ext cx="1447800" cy="42493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600" dirty="0">
                <a:latin typeface="Georgia" charset="0"/>
                <a:ea typeface="Georgia" charset="0"/>
                <a:cs typeface="Georgia" charset="0"/>
              </a:rPr>
              <a:t>FIXED</a:t>
            </a:r>
            <a:endParaRPr lang="en-US" sz="1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696200" y="4972235"/>
            <a:ext cx="1447800" cy="42493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600" dirty="0">
                <a:latin typeface="Georgia" charset="0"/>
                <a:ea typeface="Georgia" charset="0"/>
                <a:cs typeface="Georgia" charset="0"/>
              </a:rPr>
              <a:t>FIXED</a:t>
            </a:r>
            <a:endParaRPr lang="en-US" sz="1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696200" y="5595265"/>
            <a:ext cx="1447800" cy="42493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600" dirty="0">
                <a:latin typeface="Georgia" charset="0"/>
                <a:ea typeface="Georgia" charset="0"/>
                <a:cs typeface="Georgia" charset="0"/>
              </a:rPr>
              <a:t>FIXED</a:t>
            </a:r>
            <a:endParaRPr lang="en-US" sz="1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696200" y="1858461"/>
            <a:ext cx="1447800" cy="42493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600" dirty="0">
                <a:latin typeface="Georgia" charset="0"/>
                <a:ea typeface="Georgia" charset="0"/>
                <a:cs typeface="Georgia" charset="0"/>
              </a:rPr>
              <a:t>VARIABLE</a:t>
            </a:r>
            <a:endParaRPr lang="en-US" sz="1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705600" y="6128461"/>
            <a:ext cx="2438400" cy="60657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600" dirty="0">
                <a:latin typeface="Georgia" charset="0"/>
                <a:ea typeface="Georgia" charset="0"/>
                <a:cs typeface="Georgia" charset="0"/>
              </a:rPr>
              <a:t>INITIAL INVESTMENT</a:t>
            </a:r>
            <a:endParaRPr lang="en-US" sz="1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685800" y="303393"/>
            <a:ext cx="91440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To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make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and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sell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mountain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bike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we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need</a:t>
            </a:r>
            <a:r>
              <a:rPr lang="is-IS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…</a:t>
            </a:r>
            <a:endParaRPr lang="en-US" sz="3600" dirty="0">
              <a:solidFill>
                <a:srgbClr val="00206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9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9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9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29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29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290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290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290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CA" sz="2400" dirty="0">
                <a:latin typeface="Cambria Math" charset="0"/>
                <a:ea typeface="Cambria Math" charset="0"/>
                <a:cs typeface="Cambria Math" charset="0"/>
              </a:rPr>
              <a:t>How much money does the sale of </a:t>
            </a:r>
            <a:r>
              <a:rPr lang="en-CA" sz="3200" b="1" u="sng" dirty="0">
                <a:latin typeface="Cambria Math" charset="0"/>
                <a:ea typeface="Cambria Math" charset="0"/>
                <a:cs typeface="Cambria Math" charset="0"/>
              </a:rPr>
              <a:t>one more item </a:t>
            </a:r>
            <a:r>
              <a:rPr lang="en-CA" sz="4000" i="1" u="sng" dirty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contribute</a:t>
            </a:r>
            <a:r>
              <a:rPr lang="en-CA" sz="4000" dirty="0">
                <a:latin typeface="Cambria Math" charset="0"/>
                <a:ea typeface="Cambria Math" charset="0"/>
                <a:cs typeface="Cambria Math" charset="0"/>
              </a:rPr>
              <a:t> </a:t>
            </a:r>
            <a:r>
              <a:rPr lang="en-CA" sz="2400" dirty="0">
                <a:latin typeface="Cambria Math" charset="0"/>
                <a:ea typeface="Cambria Math" charset="0"/>
                <a:cs typeface="Cambria Math" charset="0"/>
              </a:rPr>
              <a:t>to the profit?</a:t>
            </a:r>
          </a:p>
          <a:p>
            <a:pPr>
              <a:buFont typeface="Wingdings" charset="2"/>
              <a:buChar char="Ø"/>
            </a:pPr>
            <a:endParaRPr lang="en-CA" sz="2400" dirty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buFont typeface="Wingdings" charset="2"/>
              <a:buChar char="Ø"/>
            </a:pPr>
            <a:r>
              <a:rPr lang="en-CA" sz="2400" dirty="0">
                <a:latin typeface="Cambria Math" charset="0"/>
                <a:ea typeface="Cambria Math" charset="0"/>
                <a:cs typeface="Cambria Math" charset="0"/>
              </a:rPr>
              <a:t>Should we include fixed costs or variable costs or both? </a:t>
            </a:r>
          </a:p>
          <a:p>
            <a:pPr>
              <a:buFont typeface="Wingdings" charset="2"/>
              <a:buChar char="Ø"/>
            </a:pPr>
            <a:endParaRPr lang="en-CA" sz="2400" dirty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buFont typeface="Wingdings" charset="2"/>
              <a:buChar char="Ø"/>
            </a:pPr>
            <a:r>
              <a:rPr lang="en-CA" sz="2400" dirty="0">
                <a:latin typeface="Cambria Math" charset="0"/>
                <a:ea typeface="Cambria Math" charset="0"/>
                <a:cs typeface="Cambria Math" charset="0"/>
              </a:rPr>
              <a:t>What if we have already produced enough units to pay for our fixed costs?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85800" y="303393"/>
            <a:ext cx="9144000" cy="9906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Contribution</a:t>
            </a:r>
            <a:r>
              <a:rPr lang="tr-TR" sz="3600" dirty="0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tr-TR" sz="3600" dirty="0" err="1">
                <a:solidFill>
                  <a:srgbClr val="002060"/>
                </a:solidFill>
                <a:latin typeface="Cambria" charset="0"/>
                <a:ea typeface="Cambria" charset="0"/>
                <a:cs typeface="Cambria" charset="0"/>
              </a:rPr>
              <a:t>Margin</a:t>
            </a:r>
            <a:endParaRPr lang="en-US" sz="3600" dirty="0">
              <a:solidFill>
                <a:srgbClr val="00206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2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2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22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27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US 101 Lab - Spring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 101 Lab - Spring</Template>
  <TotalTime>5620</TotalTime>
  <Words>403</Words>
  <Application>Microsoft Office PowerPoint</Application>
  <PresentationFormat>On-screen Show (4:3)</PresentationFormat>
  <Paragraphs>83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Bradley Hand</vt:lpstr>
      <vt:lpstr>Cambria</vt:lpstr>
      <vt:lpstr>Cambria Math</vt:lpstr>
      <vt:lpstr>Georgia</vt:lpstr>
      <vt:lpstr>Tw Cen MT</vt:lpstr>
      <vt:lpstr>Wingdings</vt:lpstr>
      <vt:lpstr>Wingdings 2</vt:lpstr>
      <vt:lpstr>BUS 101 Lab - Spring</vt:lpstr>
      <vt:lpstr>BUS101       AccountIng - INTRO </vt:lpstr>
      <vt:lpstr>PowerPoint Presentation</vt:lpstr>
      <vt:lpstr>Today’s Agenda</vt:lpstr>
      <vt:lpstr>We should decide the cost type…</vt:lpstr>
      <vt:lpstr>Fixed Cost vs. Variable Cost</vt:lpstr>
      <vt:lpstr>Total Fixed Cost &amp; Fixed Cost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Boza Man’s Business Plan</vt:lpstr>
      <vt:lpstr>Practice Time!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Valerie</dc:creator>
  <cp:lastModifiedBy>Elif Ceren Yıldırım</cp:lastModifiedBy>
  <cp:revision>139</cp:revision>
  <dcterms:created xsi:type="dcterms:W3CDTF">2004-09-28T03:24:58Z</dcterms:created>
  <dcterms:modified xsi:type="dcterms:W3CDTF">2017-10-03T17:58:56Z</dcterms:modified>
</cp:coreProperties>
</file>

<file path=docProps/thumbnail.jpeg>
</file>